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57" r:id="rId6"/>
    <p:sldId id="258" r:id="rId7"/>
    <p:sldId id="263" r:id="rId8"/>
    <p:sldId id="259" r:id="rId9"/>
    <p:sldId id="260" r:id="rId10"/>
    <p:sldId id="265" r:id="rId11"/>
    <p:sldId id="261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5" r:id="rId25"/>
    <p:sldId id="277" r:id="rId26"/>
    <p:sldId id="282" r:id="rId27"/>
    <p:sldId id="278" r:id="rId28"/>
    <p:sldId id="279" r:id="rId29"/>
    <p:sldId id="280" r:id="rId30"/>
    <p:sldId id="281" r:id="rId31"/>
    <p:sldId id="283" r:id="rId32"/>
    <p:sldId id="284" r:id="rId33"/>
    <p:sldId id="286" r:id="rId34"/>
    <p:sldId id="287" r:id="rId35"/>
    <p:sldId id="288" r:id="rId36"/>
    <p:sldId id="26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AC33D-92C5-4324-9AD0-AD9DDA87F86E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182F34-7099-4040-BCBF-59624A955FDF}">
      <dgm:prSet/>
      <dgm:spPr/>
      <dgm:t>
        <a:bodyPr/>
        <a:lstStyle/>
        <a:p>
          <a:r>
            <a:rPr lang="en-US"/>
            <a:t>A framework for cyberdefense</a:t>
          </a:r>
        </a:p>
      </dgm:t>
    </dgm:pt>
    <dgm:pt modelId="{C4DF502A-7C64-4CAE-A2FD-E89C602EDB63}" type="parTrans" cxnId="{9A05795E-7690-4F63-90C4-F32AD862FE16}">
      <dgm:prSet/>
      <dgm:spPr/>
      <dgm:t>
        <a:bodyPr/>
        <a:lstStyle/>
        <a:p>
          <a:endParaRPr lang="en-US"/>
        </a:p>
      </dgm:t>
    </dgm:pt>
    <dgm:pt modelId="{1F234EDD-CDA8-43BA-B241-DDC7938B383B}" type="sibTrans" cxnId="{9A05795E-7690-4F63-90C4-F32AD862FE16}">
      <dgm:prSet/>
      <dgm:spPr/>
      <dgm:t>
        <a:bodyPr/>
        <a:lstStyle/>
        <a:p>
          <a:endParaRPr lang="en-US"/>
        </a:p>
      </dgm:t>
    </dgm:pt>
    <dgm:pt modelId="{D4F4ADE7-5CEB-4EAB-9238-FAD32BCED084}">
      <dgm:prSet/>
      <dgm:spPr/>
      <dgm:t>
        <a:bodyPr/>
        <a:lstStyle/>
        <a:p>
          <a:r>
            <a:rPr lang="en-US"/>
            <a:t>Explains how APTS progress through an attack</a:t>
          </a:r>
        </a:p>
      </dgm:t>
    </dgm:pt>
    <dgm:pt modelId="{A92EFB4F-75B7-4753-84A9-02B2FDA81B2E}" type="parTrans" cxnId="{3597D907-8D68-4484-B2E9-2930E8636E54}">
      <dgm:prSet/>
      <dgm:spPr/>
      <dgm:t>
        <a:bodyPr/>
        <a:lstStyle/>
        <a:p>
          <a:endParaRPr lang="en-US"/>
        </a:p>
      </dgm:t>
    </dgm:pt>
    <dgm:pt modelId="{F1BC97DF-C024-40CC-9CF1-741E5962C53A}" type="sibTrans" cxnId="{3597D907-8D68-4484-B2E9-2930E8636E54}">
      <dgm:prSet/>
      <dgm:spPr/>
      <dgm:t>
        <a:bodyPr/>
        <a:lstStyle/>
        <a:p>
          <a:endParaRPr lang="en-US"/>
        </a:p>
      </dgm:t>
    </dgm:pt>
    <dgm:pt modelId="{D1BD751A-A8D4-4D39-A476-F3F07E139420}">
      <dgm:prSet/>
      <dgm:spPr/>
      <dgm:t>
        <a:bodyPr/>
        <a:lstStyle/>
        <a:p>
          <a:r>
            <a:rPr lang="en-US"/>
            <a:t>Consists of 7 stages</a:t>
          </a:r>
        </a:p>
      </dgm:t>
    </dgm:pt>
    <dgm:pt modelId="{82F6D790-DF94-44AF-B9F3-977AACBC80F4}" type="parTrans" cxnId="{CBAA07FA-1711-46E5-8048-7D003AD771CB}">
      <dgm:prSet/>
      <dgm:spPr/>
      <dgm:t>
        <a:bodyPr/>
        <a:lstStyle/>
        <a:p>
          <a:endParaRPr lang="en-US"/>
        </a:p>
      </dgm:t>
    </dgm:pt>
    <dgm:pt modelId="{FADC7DA1-B2E6-4C21-80A2-31BC1DF9D8C8}" type="sibTrans" cxnId="{CBAA07FA-1711-46E5-8048-7D003AD771CB}">
      <dgm:prSet/>
      <dgm:spPr/>
      <dgm:t>
        <a:bodyPr/>
        <a:lstStyle/>
        <a:p>
          <a:endParaRPr lang="en-US"/>
        </a:p>
      </dgm:t>
    </dgm:pt>
    <dgm:pt modelId="{4E2CDADD-2C9F-444A-AB13-4C2CC990B27F}">
      <dgm:prSet/>
      <dgm:spPr/>
      <dgm:t>
        <a:bodyPr/>
        <a:lstStyle/>
        <a:p>
          <a:r>
            <a:rPr lang="en-US"/>
            <a:t>Each stage represents a different goal</a:t>
          </a:r>
        </a:p>
      </dgm:t>
    </dgm:pt>
    <dgm:pt modelId="{92F58647-B71D-4E17-8CDD-47876FDB6D2C}" type="parTrans" cxnId="{BABAF051-927E-470E-A3A1-DEC8A84B3A38}">
      <dgm:prSet/>
      <dgm:spPr/>
      <dgm:t>
        <a:bodyPr/>
        <a:lstStyle/>
        <a:p>
          <a:endParaRPr lang="en-US"/>
        </a:p>
      </dgm:t>
    </dgm:pt>
    <dgm:pt modelId="{2976E2C9-5F21-4B99-B445-55D9FAD4079C}" type="sibTrans" cxnId="{BABAF051-927E-470E-A3A1-DEC8A84B3A38}">
      <dgm:prSet/>
      <dgm:spPr/>
      <dgm:t>
        <a:bodyPr/>
        <a:lstStyle/>
        <a:p>
          <a:endParaRPr lang="en-US"/>
        </a:p>
      </dgm:t>
    </dgm:pt>
    <dgm:pt modelId="{56AEEFE1-0BBE-4E09-B068-722E7576C974}">
      <dgm:prSet/>
      <dgm:spPr/>
      <dgm:t>
        <a:bodyPr/>
        <a:lstStyle/>
        <a:p>
          <a:r>
            <a:rPr lang="en-US"/>
            <a:t>Each stage must be accomplished to move on to the next one</a:t>
          </a:r>
        </a:p>
      </dgm:t>
    </dgm:pt>
    <dgm:pt modelId="{83A80759-2C1D-4BCD-8C90-CBF2AF201FE9}" type="parTrans" cxnId="{0B0DC54C-EC1D-4544-BE32-9CE48A143D2F}">
      <dgm:prSet/>
      <dgm:spPr/>
      <dgm:t>
        <a:bodyPr/>
        <a:lstStyle/>
        <a:p>
          <a:endParaRPr lang="en-US"/>
        </a:p>
      </dgm:t>
    </dgm:pt>
    <dgm:pt modelId="{550AE543-7EB6-4608-AC3C-B24EA80A35F7}" type="sibTrans" cxnId="{0B0DC54C-EC1D-4544-BE32-9CE48A143D2F}">
      <dgm:prSet/>
      <dgm:spPr/>
      <dgm:t>
        <a:bodyPr/>
        <a:lstStyle/>
        <a:p>
          <a:endParaRPr lang="en-US"/>
        </a:p>
      </dgm:t>
    </dgm:pt>
    <dgm:pt modelId="{C1F45C45-46A6-4AB8-BE0C-9B9917C79E9E}">
      <dgm:prSet/>
      <dgm:spPr/>
      <dgm:t>
        <a:bodyPr/>
        <a:lstStyle/>
        <a:p>
          <a:r>
            <a:rPr lang="en-US"/>
            <a:t>Some say this is outdated, but I still see it in job postings all the time</a:t>
          </a:r>
        </a:p>
      </dgm:t>
    </dgm:pt>
    <dgm:pt modelId="{539DAA03-B6D0-4EA8-BAAB-0C0877E41C78}" type="parTrans" cxnId="{16328C46-E131-46D2-A388-8BE830F60B7A}">
      <dgm:prSet/>
      <dgm:spPr/>
      <dgm:t>
        <a:bodyPr/>
        <a:lstStyle/>
        <a:p>
          <a:endParaRPr lang="en-US"/>
        </a:p>
      </dgm:t>
    </dgm:pt>
    <dgm:pt modelId="{570E7F3D-50F1-4707-A104-0554432BD7AD}" type="sibTrans" cxnId="{16328C46-E131-46D2-A388-8BE830F60B7A}">
      <dgm:prSet/>
      <dgm:spPr/>
      <dgm:t>
        <a:bodyPr/>
        <a:lstStyle/>
        <a:p>
          <a:endParaRPr lang="en-US"/>
        </a:p>
      </dgm:t>
    </dgm:pt>
    <dgm:pt modelId="{92A7E5D6-6328-4B88-9972-116C5BAE1B06}" type="pres">
      <dgm:prSet presAssocID="{3C5AC33D-92C5-4324-9AD0-AD9DDA87F86E}" presName="Name0" presStyleCnt="0">
        <dgm:presLayoutVars>
          <dgm:dir/>
          <dgm:animLvl val="lvl"/>
          <dgm:resizeHandles val="exact"/>
        </dgm:presLayoutVars>
      </dgm:prSet>
      <dgm:spPr/>
    </dgm:pt>
    <dgm:pt modelId="{382687E1-6CBD-4070-903A-61E6DD74A9E4}" type="pres">
      <dgm:prSet presAssocID="{CB182F34-7099-4040-BCBF-59624A955FDF}" presName="linNode" presStyleCnt="0"/>
      <dgm:spPr/>
    </dgm:pt>
    <dgm:pt modelId="{D1C6CF88-0238-4DAB-9AC4-3A6FB36B2248}" type="pres">
      <dgm:prSet presAssocID="{CB182F34-7099-4040-BCBF-59624A955FD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E67C22-F63A-4350-A9C4-836128EEFDB2}" type="pres">
      <dgm:prSet presAssocID="{CB182F34-7099-4040-BCBF-59624A955FDF}" presName="descendantText" presStyleLbl="alignAccFollowNode1" presStyleIdx="0" presStyleCnt="2">
        <dgm:presLayoutVars>
          <dgm:bulletEnabled val="1"/>
        </dgm:presLayoutVars>
      </dgm:prSet>
      <dgm:spPr/>
    </dgm:pt>
    <dgm:pt modelId="{6AE7A9BA-3C1E-4F4B-A02E-46021417CB02}" type="pres">
      <dgm:prSet presAssocID="{1F234EDD-CDA8-43BA-B241-DDC7938B383B}" presName="sp" presStyleCnt="0"/>
      <dgm:spPr/>
    </dgm:pt>
    <dgm:pt modelId="{77424367-8B1E-429A-9E75-0C9CE6EB1FE4}" type="pres">
      <dgm:prSet presAssocID="{D1BD751A-A8D4-4D39-A476-F3F07E139420}" presName="linNode" presStyleCnt="0"/>
      <dgm:spPr/>
    </dgm:pt>
    <dgm:pt modelId="{A3B6197B-14AE-4940-87B7-686AE15741DB}" type="pres">
      <dgm:prSet presAssocID="{D1BD751A-A8D4-4D39-A476-F3F07E13942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5E2A12A-4FD8-4605-8327-E1C78FE54DAB}" type="pres">
      <dgm:prSet presAssocID="{D1BD751A-A8D4-4D39-A476-F3F07E139420}" presName="descendantText" presStyleLbl="alignAccFollowNode1" presStyleIdx="1" presStyleCnt="2">
        <dgm:presLayoutVars>
          <dgm:bulletEnabled val="1"/>
        </dgm:presLayoutVars>
      </dgm:prSet>
      <dgm:spPr/>
    </dgm:pt>
    <dgm:pt modelId="{EDA3F39C-84B2-4C6C-AA3A-50E2D40D03B6}" type="pres">
      <dgm:prSet presAssocID="{FADC7DA1-B2E6-4C21-80A2-31BC1DF9D8C8}" presName="sp" presStyleCnt="0"/>
      <dgm:spPr/>
    </dgm:pt>
    <dgm:pt modelId="{616D390E-7359-4176-B409-5842F8048444}" type="pres">
      <dgm:prSet presAssocID="{C1F45C45-46A6-4AB8-BE0C-9B9917C79E9E}" presName="linNode" presStyleCnt="0"/>
      <dgm:spPr/>
    </dgm:pt>
    <dgm:pt modelId="{E0C44320-A3D4-4355-A398-ED5A04215445}" type="pres">
      <dgm:prSet presAssocID="{C1F45C45-46A6-4AB8-BE0C-9B9917C79E9E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597D907-8D68-4484-B2E9-2930E8636E54}" srcId="{CB182F34-7099-4040-BCBF-59624A955FDF}" destId="{D4F4ADE7-5CEB-4EAB-9238-FAD32BCED084}" srcOrd="0" destOrd="0" parTransId="{A92EFB4F-75B7-4753-84A9-02B2FDA81B2E}" sibTransId="{F1BC97DF-C024-40CC-9CF1-741E5962C53A}"/>
    <dgm:cxn modelId="{B7C24140-66B9-4D0B-828B-AFEEF29C5DAC}" type="presOf" srcId="{D1BD751A-A8D4-4D39-A476-F3F07E139420}" destId="{A3B6197B-14AE-4940-87B7-686AE15741DB}" srcOrd="0" destOrd="0" presId="urn:microsoft.com/office/officeart/2005/8/layout/vList5"/>
    <dgm:cxn modelId="{9A05795E-7690-4F63-90C4-F32AD862FE16}" srcId="{3C5AC33D-92C5-4324-9AD0-AD9DDA87F86E}" destId="{CB182F34-7099-4040-BCBF-59624A955FDF}" srcOrd="0" destOrd="0" parTransId="{C4DF502A-7C64-4CAE-A2FD-E89C602EDB63}" sibTransId="{1F234EDD-CDA8-43BA-B241-DDC7938B383B}"/>
    <dgm:cxn modelId="{8316AD60-667B-4FBA-9C96-75429E8F4F37}" type="presOf" srcId="{CB182F34-7099-4040-BCBF-59624A955FDF}" destId="{D1C6CF88-0238-4DAB-9AC4-3A6FB36B2248}" srcOrd="0" destOrd="0" presId="urn:microsoft.com/office/officeart/2005/8/layout/vList5"/>
    <dgm:cxn modelId="{16328C46-E131-46D2-A388-8BE830F60B7A}" srcId="{3C5AC33D-92C5-4324-9AD0-AD9DDA87F86E}" destId="{C1F45C45-46A6-4AB8-BE0C-9B9917C79E9E}" srcOrd="2" destOrd="0" parTransId="{539DAA03-B6D0-4EA8-BAAB-0C0877E41C78}" sibTransId="{570E7F3D-50F1-4707-A104-0554432BD7AD}"/>
    <dgm:cxn modelId="{6333EB46-047E-468D-AAE8-B698236AD5C3}" type="presOf" srcId="{4E2CDADD-2C9F-444A-AB13-4C2CC990B27F}" destId="{85E2A12A-4FD8-4605-8327-E1C78FE54DAB}" srcOrd="0" destOrd="0" presId="urn:microsoft.com/office/officeart/2005/8/layout/vList5"/>
    <dgm:cxn modelId="{F29E894B-0EF0-44BD-ACD2-7F8BEDFCA713}" type="presOf" srcId="{3C5AC33D-92C5-4324-9AD0-AD9DDA87F86E}" destId="{92A7E5D6-6328-4B88-9972-116C5BAE1B06}" srcOrd="0" destOrd="0" presId="urn:microsoft.com/office/officeart/2005/8/layout/vList5"/>
    <dgm:cxn modelId="{0B0DC54C-EC1D-4544-BE32-9CE48A143D2F}" srcId="{D1BD751A-A8D4-4D39-A476-F3F07E139420}" destId="{56AEEFE1-0BBE-4E09-B068-722E7576C974}" srcOrd="1" destOrd="0" parTransId="{83A80759-2C1D-4BCD-8C90-CBF2AF201FE9}" sibTransId="{550AE543-7EB6-4608-AC3C-B24EA80A35F7}"/>
    <dgm:cxn modelId="{BABAF051-927E-470E-A3A1-DEC8A84B3A38}" srcId="{D1BD751A-A8D4-4D39-A476-F3F07E139420}" destId="{4E2CDADD-2C9F-444A-AB13-4C2CC990B27F}" srcOrd="0" destOrd="0" parTransId="{92F58647-B71D-4E17-8CDD-47876FDB6D2C}" sibTransId="{2976E2C9-5F21-4B99-B445-55D9FAD4079C}"/>
    <dgm:cxn modelId="{4F5A9255-3FD9-4558-BC40-E6CE1E1BB3C3}" type="presOf" srcId="{C1F45C45-46A6-4AB8-BE0C-9B9917C79E9E}" destId="{E0C44320-A3D4-4355-A398-ED5A04215445}" srcOrd="0" destOrd="0" presId="urn:microsoft.com/office/officeart/2005/8/layout/vList5"/>
    <dgm:cxn modelId="{74284CBC-16D6-4E8F-8871-D1F0D98B2C23}" type="presOf" srcId="{D4F4ADE7-5CEB-4EAB-9238-FAD32BCED084}" destId="{53E67C22-F63A-4350-A9C4-836128EEFDB2}" srcOrd="0" destOrd="0" presId="urn:microsoft.com/office/officeart/2005/8/layout/vList5"/>
    <dgm:cxn modelId="{CFAF89D4-01A4-486B-97AC-AC858F24717E}" type="presOf" srcId="{56AEEFE1-0BBE-4E09-B068-722E7576C974}" destId="{85E2A12A-4FD8-4605-8327-E1C78FE54DAB}" srcOrd="0" destOrd="1" presId="urn:microsoft.com/office/officeart/2005/8/layout/vList5"/>
    <dgm:cxn modelId="{CBAA07FA-1711-46E5-8048-7D003AD771CB}" srcId="{3C5AC33D-92C5-4324-9AD0-AD9DDA87F86E}" destId="{D1BD751A-A8D4-4D39-A476-F3F07E139420}" srcOrd="1" destOrd="0" parTransId="{82F6D790-DF94-44AF-B9F3-977AACBC80F4}" sibTransId="{FADC7DA1-B2E6-4C21-80A2-31BC1DF9D8C8}"/>
    <dgm:cxn modelId="{41A459F7-144A-4D3E-A4CE-D762E05DD96A}" type="presParOf" srcId="{92A7E5D6-6328-4B88-9972-116C5BAE1B06}" destId="{382687E1-6CBD-4070-903A-61E6DD74A9E4}" srcOrd="0" destOrd="0" presId="urn:microsoft.com/office/officeart/2005/8/layout/vList5"/>
    <dgm:cxn modelId="{4F573989-D84B-4765-854B-C766601419E1}" type="presParOf" srcId="{382687E1-6CBD-4070-903A-61E6DD74A9E4}" destId="{D1C6CF88-0238-4DAB-9AC4-3A6FB36B2248}" srcOrd="0" destOrd="0" presId="urn:microsoft.com/office/officeart/2005/8/layout/vList5"/>
    <dgm:cxn modelId="{8F8DE2CF-07D0-4CBB-A69B-B5A577C092C6}" type="presParOf" srcId="{382687E1-6CBD-4070-903A-61E6DD74A9E4}" destId="{53E67C22-F63A-4350-A9C4-836128EEFDB2}" srcOrd="1" destOrd="0" presId="urn:microsoft.com/office/officeart/2005/8/layout/vList5"/>
    <dgm:cxn modelId="{FFA14246-B800-4205-BFEB-90555BF99D0B}" type="presParOf" srcId="{92A7E5D6-6328-4B88-9972-116C5BAE1B06}" destId="{6AE7A9BA-3C1E-4F4B-A02E-46021417CB02}" srcOrd="1" destOrd="0" presId="urn:microsoft.com/office/officeart/2005/8/layout/vList5"/>
    <dgm:cxn modelId="{6AB178CE-5C0A-4392-8BF5-E16CF7CC3CC8}" type="presParOf" srcId="{92A7E5D6-6328-4B88-9972-116C5BAE1B06}" destId="{77424367-8B1E-429A-9E75-0C9CE6EB1FE4}" srcOrd="2" destOrd="0" presId="urn:microsoft.com/office/officeart/2005/8/layout/vList5"/>
    <dgm:cxn modelId="{76DD4B00-E570-45BF-AD5C-0966C5554533}" type="presParOf" srcId="{77424367-8B1E-429A-9E75-0C9CE6EB1FE4}" destId="{A3B6197B-14AE-4940-87B7-686AE15741DB}" srcOrd="0" destOrd="0" presId="urn:microsoft.com/office/officeart/2005/8/layout/vList5"/>
    <dgm:cxn modelId="{9841BB27-8840-4749-AEB2-7145C2DAE28C}" type="presParOf" srcId="{77424367-8B1E-429A-9E75-0C9CE6EB1FE4}" destId="{85E2A12A-4FD8-4605-8327-E1C78FE54DAB}" srcOrd="1" destOrd="0" presId="urn:microsoft.com/office/officeart/2005/8/layout/vList5"/>
    <dgm:cxn modelId="{E04BC949-A534-43A5-A24F-CD012A1F02E4}" type="presParOf" srcId="{92A7E5D6-6328-4B88-9972-116C5BAE1B06}" destId="{EDA3F39C-84B2-4C6C-AA3A-50E2D40D03B6}" srcOrd="3" destOrd="0" presId="urn:microsoft.com/office/officeart/2005/8/layout/vList5"/>
    <dgm:cxn modelId="{A3F84789-9B31-462F-932D-ACACD359951A}" type="presParOf" srcId="{92A7E5D6-6328-4B88-9972-116C5BAE1B06}" destId="{616D390E-7359-4176-B409-5842F8048444}" srcOrd="4" destOrd="0" presId="urn:microsoft.com/office/officeart/2005/8/layout/vList5"/>
    <dgm:cxn modelId="{AB3B96A8-6589-4E1E-A516-D235F381A58F}" type="presParOf" srcId="{616D390E-7359-4176-B409-5842F8048444}" destId="{E0C44320-A3D4-4355-A398-ED5A0421544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CE1C7-8AAF-4691-8600-A8C209931E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23A93B-AE31-4FA1-B5A1-08118DDDBF39}">
      <dgm:prSet/>
      <dgm:spPr/>
      <dgm:t>
        <a:bodyPr/>
        <a:lstStyle/>
        <a:p>
          <a:pPr>
            <a:defRPr cap="all"/>
          </a:pPr>
          <a:r>
            <a:rPr lang="en-US"/>
            <a:t>Used as a common language to explain cyber security events</a:t>
          </a:r>
          <a:br>
            <a:rPr lang="en-US"/>
          </a:br>
          <a:endParaRPr lang="en-US"/>
        </a:p>
      </dgm:t>
    </dgm:pt>
    <dgm:pt modelId="{C96D85CB-AC0B-489B-8C97-4FCD8DB40C0D}" type="parTrans" cxnId="{195E6527-C7FB-45C4-8718-C781F6239BBE}">
      <dgm:prSet/>
      <dgm:spPr/>
      <dgm:t>
        <a:bodyPr/>
        <a:lstStyle/>
        <a:p>
          <a:endParaRPr lang="en-US"/>
        </a:p>
      </dgm:t>
    </dgm:pt>
    <dgm:pt modelId="{626F7CB1-3B63-41EA-92A6-70C08236ED00}" type="sibTrans" cxnId="{195E6527-C7FB-45C4-8718-C781F6239BBE}">
      <dgm:prSet/>
      <dgm:spPr/>
      <dgm:t>
        <a:bodyPr/>
        <a:lstStyle/>
        <a:p>
          <a:endParaRPr lang="en-US"/>
        </a:p>
      </dgm:t>
    </dgm:pt>
    <dgm:pt modelId="{54F25C6E-36E3-4744-B436-090018F7A1FA}">
      <dgm:prSet/>
      <dgm:spPr/>
      <dgm:t>
        <a:bodyPr/>
        <a:lstStyle/>
        <a:p>
          <a:pPr>
            <a:defRPr cap="all"/>
          </a:pPr>
          <a:r>
            <a:rPr lang="en-US"/>
            <a:t>information on APT’s, Techniques, Mitigations, </a:t>
          </a:r>
          <a:r>
            <a:rPr lang="en-US" err="1"/>
            <a:t>etc</a:t>
          </a:r>
          <a:br>
            <a:rPr lang="en-US"/>
          </a:br>
          <a:endParaRPr lang="en-US"/>
        </a:p>
      </dgm:t>
    </dgm:pt>
    <dgm:pt modelId="{78B82C4D-FFEE-446F-BAA0-25ED90BDD2F2}" type="parTrans" cxnId="{8B947E89-686D-4DFA-9E5E-CC8C045C89B3}">
      <dgm:prSet/>
      <dgm:spPr/>
      <dgm:t>
        <a:bodyPr/>
        <a:lstStyle/>
        <a:p>
          <a:endParaRPr lang="en-US"/>
        </a:p>
      </dgm:t>
    </dgm:pt>
    <dgm:pt modelId="{06906BC9-B67E-402C-A231-FB1DC2BC6A77}" type="sibTrans" cxnId="{8B947E89-686D-4DFA-9E5E-CC8C045C89B3}">
      <dgm:prSet/>
      <dgm:spPr/>
      <dgm:t>
        <a:bodyPr/>
        <a:lstStyle/>
        <a:p>
          <a:endParaRPr lang="en-US"/>
        </a:p>
      </dgm:t>
    </dgm:pt>
    <dgm:pt modelId="{A26182EE-1E78-467E-A4FB-7F1059B94658}" type="pres">
      <dgm:prSet presAssocID="{303CE1C7-8AAF-4691-8600-A8C209931E29}" presName="root" presStyleCnt="0">
        <dgm:presLayoutVars>
          <dgm:dir/>
          <dgm:resizeHandles val="exact"/>
        </dgm:presLayoutVars>
      </dgm:prSet>
      <dgm:spPr/>
    </dgm:pt>
    <dgm:pt modelId="{D30052D8-C4A4-44C6-B1D3-AB98788A2B6E}" type="pres">
      <dgm:prSet presAssocID="{8823A93B-AE31-4FA1-B5A1-08118DDDBF39}" presName="compNode" presStyleCnt="0"/>
      <dgm:spPr/>
    </dgm:pt>
    <dgm:pt modelId="{F906A9EC-3EB9-48BC-AC23-7DB9DBB7383E}" type="pres">
      <dgm:prSet presAssocID="{8823A93B-AE31-4FA1-B5A1-08118DDDBF39}" presName="iconBgRect" presStyleLbl="bgShp" presStyleIdx="0" presStyleCnt="2"/>
      <dgm:spPr/>
    </dgm:pt>
    <dgm:pt modelId="{C49314C5-F57F-4F36-B91A-81CD45B72E0D}" type="pres">
      <dgm:prSet presAssocID="{8823A93B-AE31-4FA1-B5A1-08118DDDBF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644FE53-3EB3-465C-87AE-59655B68E385}" type="pres">
      <dgm:prSet presAssocID="{8823A93B-AE31-4FA1-B5A1-08118DDDBF39}" presName="spaceRect" presStyleCnt="0"/>
      <dgm:spPr/>
    </dgm:pt>
    <dgm:pt modelId="{E810B55B-B34C-4ED4-A436-10CD969B1EBB}" type="pres">
      <dgm:prSet presAssocID="{8823A93B-AE31-4FA1-B5A1-08118DDDBF39}" presName="textRect" presStyleLbl="revTx" presStyleIdx="0" presStyleCnt="2">
        <dgm:presLayoutVars>
          <dgm:chMax val="1"/>
          <dgm:chPref val="1"/>
        </dgm:presLayoutVars>
      </dgm:prSet>
      <dgm:spPr/>
    </dgm:pt>
    <dgm:pt modelId="{6FCD40C0-073A-4CCC-B3DF-0015A94E5327}" type="pres">
      <dgm:prSet presAssocID="{626F7CB1-3B63-41EA-92A6-70C08236ED00}" presName="sibTrans" presStyleCnt="0"/>
      <dgm:spPr/>
    </dgm:pt>
    <dgm:pt modelId="{9D7B05B6-7C5B-489B-8DF2-144B0DC5E7E7}" type="pres">
      <dgm:prSet presAssocID="{54F25C6E-36E3-4744-B436-090018F7A1FA}" presName="compNode" presStyleCnt="0"/>
      <dgm:spPr/>
    </dgm:pt>
    <dgm:pt modelId="{0D14A939-5C4B-4780-802F-5F03963257A7}" type="pres">
      <dgm:prSet presAssocID="{54F25C6E-36E3-4744-B436-090018F7A1FA}" presName="iconBgRect" presStyleLbl="bgShp" presStyleIdx="1" presStyleCnt="2"/>
      <dgm:spPr/>
    </dgm:pt>
    <dgm:pt modelId="{162C61C0-F3A6-466C-BD71-5068216715EF}" type="pres">
      <dgm:prSet presAssocID="{54F25C6E-36E3-4744-B436-090018F7A1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2D9833D-1C65-4D09-BD67-3CDBF2693E55}" type="pres">
      <dgm:prSet presAssocID="{54F25C6E-36E3-4744-B436-090018F7A1FA}" presName="spaceRect" presStyleCnt="0"/>
      <dgm:spPr/>
    </dgm:pt>
    <dgm:pt modelId="{FF6D578E-77C3-4154-B700-FCD5179F082A}" type="pres">
      <dgm:prSet presAssocID="{54F25C6E-36E3-4744-B436-090018F7A1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27E510F-90BC-4D69-8AB3-1C01BB7EF7F8}" type="presOf" srcId="{303CE1C7-8AAF-4691-8600-A8C209931E29}" destId="{A26182EE-1E78-467E-A4FB-7F1059B94658}" srcOrd="0" destOrd="0" presId="urn:microsoft.com/office/officeart/2018/5/layout/IconCircleLabelList"/>
    <dgm:cxn modelId="{195E6527-C7FB-45C4-8718-C781F6239BBE}" srcId="{303CE1C7-8AAF-4691-8600-A8C209931E29}" destId="{8823A93B-AE31-4FA1-B5A1-08118DDDBF39}" srcOrd="0" destOrd="0" parTransId="{C96D85CB-AC0B-489B-8C97-4FCD8DB40C0D}" sibTransId="{626F7CB1-3B63-41EA-92A6-70C08236ED00}"/>
    <dgm:cxn modelId="{BC2F634B-C74D-490E-8D8D-373F8111711D}" type="presOf" srcId="{54F25C6E-36E3-4744-B436-090018F7A1FA}" destId="{FF6D578E-77C3-4154-B700-FCD5179F082A}" srcOrd="0" destOrd="0" presId="urn:microsoft.com/office/officeart/2018/5/layout/IconCircleLabelList"/>
    <dgm:cxn modelId="{8B947E89-686D-4DFA-9E5E-CC8C045C89B3}" srcId="{303CE1C7-8AAF-4691-8600-A8C209931E29}" destId="{54F25C6E-36E3-4744-B436-090018F7A1FA}" srcOrd="1" destOrd="0" parTransId="{78B82C4D-FFEE-446F-BAA0-25ED90BDD2F2}" sibTransId="{06906BC9-B67E-402C-A231-FB1DC2BC6A77}"/>
    <dgm:cxn modelId="{58363DEE-A010-4128-A18B-D5AE70C32DA4}" type="presOf" srcId="{8823A93B-AE31-4FA1-B5A1-08118DDDBF39}" destId="{E810B55B-B34C-4ED4-A436-10CD969B1EBB}" srcOrd="0" destOrd="0" presId="urn:microsoft.com/office/officeart/2018/5/layout/IconCircleLabelList"/>
    <dgm:cxn modelId="{2E5BE536-D59A-4B5C-83CB-87DFC29B394B}" type="presParOf" srcId="{A26182EE-1E78-467E-A4FB-7F1059B94658}" destId="{D30052D8-C4A4-44C6-B1D3-AB98788A2B6E}" srcOrd="0" destOrd="0" presId="urn:microsoft.com/office/officeart/2018/5/layout/IconCircleLabelList"/>
    <dgm:cxn modelId="{F6804EBB-5BB1-498F-AF1D-17120A6A97D4}" type="presParOf" srcId="{D30052D8-C4A4-44C6-B1D3-AB98788A2B6E}" destId="{F906A9EC-3EB9-48BC-AC23-7DB9DBB7383E}" srcOrd="0" destOrd="0" presId="urn:microsoft.com/office/officeart/2018/5/layout/IconCircleLabelList"/>
    <dgm:cxn modelId="{3A45E384-8ED3-4960-942F-97E27DBDA0FF}" type="presParOf" srcId="{D30052D8-C4A4-44C6-B1D3-AB98788A2B6E}" destId="{C49314C5-F57F-4F36-B91A-81CD45B72E0D}" srcOrd="1" destOrd="0" presId="urn:microsoft.com/office/officeart/2018/5/layout/IconCircleLabelList"/>
    <dgm:cxn modelId="{3E6EF157-374A-402D-89F5-B6F89F26D419}" type="presParOf" srcId="{D30052D8-C4A4-44C6-B1D3-AB98788A2B6E}" destId="{5644FE53-3EB3-465C-87AE-59655B68E385}" srcOrd="2" destOrd="0" presId="urn:microsoft.com/office/officeart/2018/5/layout/IconCircleLabelList"/>
    <dgm:cxn modelId="{9DB1017A-4F36-47DE-BA3E-4D210F91B8C2}" type="presParOf" srcId="{D30052D8-C4A4-44C6-B1D3-AB98788A2B6E}" destId="{E810B55B-B34C-4ED4-A436-10CD969B1EBB}" srcOrd="3" destOrd="0" presId="urn:microsoft.com/office/officeart/2018/5/layout/IconCircleLabelList"/>
    <dgm:cxn modelId="{786FAA44-57B1-4DBB-BA90-2187D74FF04B}" type="presParOf" srcId="{A26182EE-1E78-467E-A4FB-7F1059B94658}" destId="{6FCD40C0-073A-4CCC-B3DF-0015A94E5327}" srcOrd="1" destOrd="0" presId="urn:microsoft.com/office/officeart/2018/5/layout/IconCircleLabelList"/>
    <dgm:cxn modelId="{63940478-87E2-4B00-9237-F65B7173F961}" type="presParOf" srcId="{A26182EE-1E78-467E-A4FB-7F1059B94658}" destId="{9D7B05B6-7C5B-489B-8DF2-144B0DC5E7E7}" srcOrd="2" destOrd="0" presId="urn:microsoft.com/office/officeart/2018/5/layout/IconCircleLabelList"/>
    <dgm:cxn modelId="{2CF5E1CE-33FF-41A1-A0C6-437769B4DBDD}" type="presParOf" srcId="{9D7B05B6-7C5B-489B-8DF2-144B0DC5E7E7}" destId="{0D14A939-5C4B-4780-802F-5F03963257A7}" srcOrd="0" destOrd="0" presId="urn:microsoft.com/office/officeart/2018/5/layout/IconCircleLabelList"/>
    <dgm:cxn modelId="{5D270BC1-C383-4D72-8850-1C8B5B3BF5BB}" type="presParOf" srcId="{9D7B05B6-7C5B-489B-8DF2-144B0DC5E7E7}" destId="{162C61C0-F3A6-466C-BD71-5068216715EF}" srcOrd="1" destOrd="0" presId="urn:microsoft.com/office/officeart/2018/5/layout/IconCircleLabelList"/>
    <dgm:cxn modelId="{CB6C3B5B-FD42-437B-8F11-85B22D577A53}" type="presParOf" srcId="{9D7B05B6-7C5B-489B-8DF2-144B0DC5E7E7}" destId="{22D9833D-1C65-4D09-BD67-3CDBF2693E55}" srcOrd="2" destOrd="0" presId="urn:microsoft.com/office/officeart/2018/5/layout/IconCircleLabelList"/>
    <dgm:cxn modelId="{C77BDB1B-07C0-4AC5-93B1-7A0CD2E07D5E}" type="presParOf" srcId="{9D7B05B6-7C5B-489B-8DF2-144B0DC5E7E7}" destId="{FF6D578E-77C3-4154-B700-FCD5179F08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67C22-F63A-4350-A9C4-836128EEFDB2}">
      <dsp:nvSpPr>
        <dsp:cNvPr id="0" name=""/>
        <dsp:cNvSpPr/>
      </dsp:nvSpPr>
      <dsp:spPr>
        <a:xfrm rot="5400000">
          <a:off x="6397542" y="-2571299"/>
          <a:ext cx="1121829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Explains how APTS progress through an attack</a:t>
          </a:r>
        </a:p>
      </dsp:txBody>
      <dsp:txXfrm rot="-5400000">
        <a:off x="3683889" y="197117"/>
        <a:ext cx="6494373" cy="1012303"/>
      </dsp:txXfrm>
    </dsp:sp>
    <dsp:sp modelId="{D1C6CF88-0238-4DAB-9AC4-3A6FB36B2248}">
      <dsp:nvSpPr>
        <dsp:cNvPr id="0" name=""/>
        <dsp:cNvSpPr/>
      </dsp:nvSpPr>
      <dsp:spPr>
        <a:xfrm>
          <a:off x="0" y="2124"/>
          <a:ext cx="3683889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framework for cyberdefense</a:t>
          </a:r>
        </a:p>
      </dsp:txBody>
      <dsp:txXfrm>
        <a:off x="68454" y="70578"/>
        <a:ext cx="3546981" cy="1265378"/>
      </dsp:txXfrm>
    </dsp:sp>
    <dsp:sp modelId="{85E2A12A-4FD8-4605-8327-E1C78FE54DAB}">
      <dsp:nvSpPr>
        <dsp:cNvPr id="0" name=""/>
        <dsp:cNvSpPr/>
      </dsp:nvSpPr>
      <dsp:spPr>
        <a:xfrm rot="5400000">
          <a:off x="6397542" y="-1098899"/>
          <a:ext cx="1121829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Each stage represents a different goal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Each stage must be accomplished to move on to the next one</a:t>
          </a:r>
        </a:p>
      </dsp:txBody>
      <dsp:txXfrm rot="-5400000">
        <a:off x="3683889" y="1669517"/>
        <a:ext cx="6494373" cy="1012303"/>
      </dsp:txXfrm>
    </dsp:sp>
    <dsp:sp modelId="{A3B6197B-14AE-4940-87B7-686AE15741DB}">
      <dsp:nvSpPr>
        <dsp:cNvPr id="0" name=""/>
        <dsp:cNvSpPr/>
      </dsp:nvSpPr>
      <dsp:spPr>
        <a:xfrm>
          <a:off x="0" y="1474525"/>
          <a:ext cx="3683889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Consists of 7 stages</a:t>
          </a:r>
        </a:p>
      </dsp:txBody>
      <dsp:txXfrm>
        <a:off x="68454" y="1542979"/>
        <a:ext cx="3546981" cy="1265378"/>
      </dsp:txXfrm>
    </dsp:sp>
    <dsp:sp modelId="{E0C44320-A3D4-4355-A398-ED5A04215445}">
      <dsp:nvSpPr>
        <dsp:cNvPr id="0" name=""/>
        <dsp:cNvSpPr/>
      </dsp:nvSpPr>
      <dsp:spPr>
        <a:xfrm>
          <a:off x="0" y="2946926"/>
          <a:ext cx="3683889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Some say this is outdated, but I still see it in job postings all the time</a:t>
          </a:r>
        </a:p>
      </dsp:txBody>
      <dsp:txXfrm>
        <a:off x="68454" y="3015380"/>
        <a:ext cx="3546981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6A9EC-3EB9-48BC-AC23-7DB9DBB7383E}">
      <dsp:nvSpPr>
        <dsp:cNvPr id="0" name=""/>
        <dsp:cNvSpPr/>
      </dsp:nvSpPr>
      <dsp:spPr>
        <a:xfrm>
          <a:off x="1903512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314C5-F57F-4F36-B91A-81CD45B72E0D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0B55B-B34C-4ED4-A436-10CD969B1EBB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Used as a common language to explain cyber security events</a:t>
          </a:r>
          <a:br>
            <a:rPr lang="en-US" sz="1700" kern="1200"/>
          </a:br>
          <a:endParaRPr lang="en-US" sz="1700" kern="1200"/>
        </a:p>
      </dsp:txBody>
      <dsp:txXfrm>
        <a:off x="1201512" y="3255669"/>
        <a:ext cx="3600000" cy="720000"/>
      </dsp:txXfrm>
    </dsp:sp>
    <dsp:sp modelId="{0D14A939-5C4B-4780-802F-5F03963257A7}">
      <dsp:nvSpPr>
        <dsp:cNvPr id="0" name=""/>
        <dsp:cNvSpPr/>
      </dsp:nvSpPr>
      <dsp:spPr>
        <a:xfrm>
          <a:off x="6133512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C61C0-F3A6-466C-BD71-5068216715EF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D578E-77C3-4154-B700-FCD5179F082A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information on APT’s, Techniques, Mitigations, </a:t>
          </a:r>
          <a:r>
            <a:rPr lang="en-US" sz="1700" kern="1200" err="1"/>
            <a:t>etc</a:t>
          </a:r>
          <a:br>
            <a:rPr lang="en-US" sz="1700" kern="1200"/>
          </a:br>
          <a:endParaRPr lang="en-US" sz="1700" kern="1200"/>
        </a:p>
      </dsp:txBody>
      <dsp:txXfrm>
        <a:off x="5431512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techniques/T1486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ttack.mitre.org/software/S0366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ttack.mitre.org/datasources/DS0017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.mitre.org/analytic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qCbpiDyN8o" TargetMode="External"/><Relationship Id="rId7" Type="http://schemas.openxmlformats.org/officeDocument/2006/relationships/hyperlink" Target="https://car.mitre.org/analytics/" TargetMode="External"/><Relationship Id="rId2" Type="http://schemas.openxmlformats.org/officeDocument/2006/relationships/hyperlink" Target="https://www.lockheedmartin.com/en-us/capabilities/cyber/cyber-kill-ch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mitre-attack/getting-started-with-attack-detection-a8e49e4960d0" TargetMode="External"/><Relationship Id="rId5" Type="http://schemas.openxmlformats.org/officeDocument/2006/relationships/hyperlink" Target="https://attack.mitre.org/" TargetMode="External"/><Relationship Id="rId4" Type="http://schemas.openxmlformats.org/officeDocument/2006/relationships/hyperlink" Target="https://www.dropbox.com/s/pc4tzk1hgqlhu1e/Chapter%201%20-%20Kill%20Chain.docx?dl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UIC Cyber Sig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852" y="5040987"/>
            <a:ext cx="5546500" cy="122442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F779-46DE-754C-9243-0058E108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Weaponization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CAF47-57E8-9C91-4B4C-A04B2CCF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09" y="1163479"/>
            <a:ext cx="3818287" cy="44934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25E9-A8F6-3022-E05C-259231EC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Attacker’s craft a tool for vulnerable target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 such as…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 custom packet for a vulnerable service</a:t>
            </a:r>
          </a:p>
          <a:p>
            <a:pPr lvl="1"/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Ransomware</a:t>
            </a:r>
          </a:p>
          <a:p>
            <a:pPr lvl="1"/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Combining exploit with backdoor into a payload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102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C33F-A983-DFF2-5149-574A8408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Weaponization-Mitigations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6D6AF-E16D-E898-6CC9-52567ACC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Stopping Reconnaissance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Increasing security posture to decrease attack surface prior</a:t>
            </a:r>
          </a:p>
          <a:p>
            <a:pPr lvl="1"/>
            <a:r>
              <a:rPr lang="en-US" dirty="0"/>
              <a:t>Patching software</a:t>
            </a:r>
          </a:p>
          <a:p>
            <a:pPr lvl="1"/>
            <a:r>
              <a:rPr lang="en-US" dirty="0"/>
              <a:t>That’s really it…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Once an attacker has information on your network, there’s nothing you can do to stop them from creating exploits…</a:t>
            </a:r>
          </a:p>
        </p:txBody>
      </p:sp>
    </p:spTree>
    <p:extLst>
      <p:ext uri="{BB962C8B-B14F-4D97-AF65-F5344CB8AC3E}">
        <p14:creationId xmlns:p14="http://schemas.microsoft.com/office/powerpoint/2010/main" val="89454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82BA-BB4D-6549-F397-9731873A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dirty="0"/>
              <a:t>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FF28-DF24-CB25-A46C-96DBBCBE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/>
              <a:t>Goal: Delivering payload to the target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Methods:</a:t>
            </a:r>
          </a:p>
          <a:p>
            <a:pPr lvl="1"/>
            <a:r>
              <a:rPr lang="en-US"/>
              <a:t>USB</a:t>
            </a:r>
          </a:p>
          <a:p>
            <a:pPr lvl="1"/>
            <a:r>
              <a:rPr lang="en-US"/>
              <a:t>Email</a:t>
            </a:r>
          </a:p>
          <a:p>
            <a:pPr lvl="1"/>
            <a:r>
              <a:rPr lang="en-US"/>
              <a:t>Network Packets</a:t>
            </a:r>
          </a:p>
          <a:p>
            <a:pPr lvl="1"/>
            <a:r>
              <a:rPr lang="en-US"/>
              <a:t>Anything else they can think of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CD534-B190-4467-2DE8-0D8A3CFB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9" r="-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0EB-946E-808B-2D20-734D3098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21FE-4E33-2AC4-ED87-91F58E3E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Firewalls, ACL’s to block malware, risky websites, and attacker communications</a:t>
            </a:r>
          </a:p>
          <a:p>
            <a:endParaRPr lang="en-US" dirty="0"/>
          </a:p>
          <a:p>
            <a:r>
              <a:rPr lang="en-US" dirty="0"/>
              <a:t>Antivirus/ </a:t>
            </a:r>
            <a:r>
              <a:rPr lang="en-US" dirty="0" err="1"/>
              <a:t>AntiMalware</a:t>
            </a:r>
            <a:r>
              <a:rPr lang="en-US" dirty="0"/>
              <a:t> on all Endpoints and Network</a:t>
            </a:r>
          </a:p>
          <a:p>
            <a:endParaRPr lang="en-US" dirty="0"/>
          </a:p>
          <a:p>
            <a:r>
              <a:rPr lang="en-US" dirty="0"/>
              <a:t>Limit download and install user privileges </a:t>
            </a:r>
          </a:p>
          <a:p>
            <a:endParaRPr lang="en-US" dirty="0"/>
          </a:p>
          <a:p>
            <a:r>
              <a:rPr lang="en-US" dirty="0"/>
              <a:t>Training on USB’s or just disabling USB ports altogether </a:t>
            </a:r>
          </a:p>
        </p:txBody>
      </p:sp>
    </p:spTree>
    <p:extLst>
      <p:ext uri="{BB962C8B-B14F-4D97-AF65-F5344CB8AC3E}">
        <p14:creationId xmlns:p14="http://schemas.microsoft.com/office/powerpoint/2010/main" val="333210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873-6A69-CF95-CBF5-EE52BFB3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Exploitation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91DC-A0D8-9224-2F19-F573F4A3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r="-1" b="29588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0B59-68AE-EECA-4A7A-1C0A996E2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Attackers have successfully exploited a vulnerability in your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Basically, Code Execution…</a:t>
            </a:r>
          </a:p>
          <a:p>
            <a:r>
              <a:rPr lang="en-US" dirty="0" err="1"/>
              <a:t>Powershell</a:t>
            </a:r>
            <a:r>
              <a:rPr lang="en-US" dirty="0"/>
              <a:t> scripts (Uber/R* Hack)</a:t>
            </a:r>
          </a:p>
          <a:p>
            <a:r>
              <a:rPr lang="en-US" dirty="0"/>
              <a:t>Local Job Scheduled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C536-098C-A41F-62E8-D6C4298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11DE-9D8B-9DB2-D734-434A68E8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Keeping systems and devices patched/updated</a:t>
            </a:r>
          </a:p>
          <a:p>
            <a:endParaRPr lang="en-US" dirty="0"/>
          </a:p>
          <a:p>
            <a:r>
              <a:rPr lang="en-US" dirty="0"/>
              <a:t>Having mechanisms in place to spot and report malware infections</a:t>
            </a:r>
          </a:p>
          <a:p>
            <a:pPr lvl="1"/>
            <a:r>
              <a:rPr lang="en-US" dirty="0"/>
              <a:t>Training employees</a:t>
            </a:r>
          </a:p>
          <a:p>
            <a:pPr lvl="1"/>
            <a:r>
              <a:rPr lang="en-US" dirty="0"/>
              <a:t>Using EDR / NDR software</a:t>
            </a:r>
          </a:p>
          <a:p>
            <a:pPr lvl="1"/>
            <a:endParaRPr lang="en-US" dirty="0"/>
          </a:p>
          <a:p>
            <a:r>
              <a:rPr lang="en-US" dirty="0"/>
              <a:t>At this point, things aren’t looking too good…</a:t>
            </a:r>
          </a:p>
        </p:txBody>
      </p:sp>
    </p:spTree>
    <p:extLst>
      <p:ext uri="{BB962C8B-B14F-4D97-AF65-F5344CB8AC3E}">
        <p14:creationId xmlns:p14="http://schemas.microsoft.com/office/powerpoint/2010/main" val="132949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8296-EACB-8F69-7287-198C1E51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Installation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D393C9-D747-53F1-6B4B-E45F9E1B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Attacker installs a backdoor/malware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examples are….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Trojans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New user accounts (with admin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privs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)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Escalating old user accounts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Scripts that allow an attacker to launch a reverse connection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Registry Entries (Sticky Keys backdoor)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797BF-5B95-16C6-CC56-CB13D892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763" y="2268110"/>
            <a:ext cx="2554064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6AA5-E354-5B7B-5B35-CC22AF6E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3A2C9-8AB0-18C7-7CAC-3926F7FEC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not too late just yet!</a:t>
            </a:r>
          </a:p>
          <a:p>
            <a:endParaRPr lang="en-US" dirty="0"/>
          </a:p>
          <a:p>
            <a:r>
              <a:rPr lang="en-US" dirty="0"/>
              <a:t>You can do the following to mitigate this stage…</a:t>
            </a:r>
          </a:p>
          <a:p>
            <a:pPr lvl="1"/>
            <a:r>
              <a:rPr lang="en-US" dirty="0"/>
              <a:t>Limiting user account privileges (executing, installing software)</a:t>
            </a:r>
          </a:p>
          <a:p>
            <a:pPr lvl="1"/>
            <a:r>
              <a:rPr lang="en-US" dirty="0"/>
              <a:t>Preventing and logging when a new account is created</a:t>
            </a:r>
          </a:p>
          <a:p>
            <a:pPr lvl="1"/>
            <a:r>
              <a:rPr lang="en-US" dirty="0"/>
              <a:t>Implementing strong passwords and 2FA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7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B59F-0A8B-A7B6-4F33-95FF5728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C &amp;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C939-9031-6A08-D917-DF8EF16A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5" y="643467"/>
            <a:ext cx="3571995" cy="5533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F460-8DBE-CF30-56C0-3A2D1EAE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Attacker attempts to covertly contact exploited machine for further actions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Examples: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Hollowed Process contacts mothership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Hidden User contacts the C&amp;C endpoint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519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E682-B7D2-333B-49B5-BEB37387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A6AF-4035-8FC7-AF34-7BE1D739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and blocking sus outbound traffic</a:t>
            </a:r>
          </a:p>
          <a:p>
            <a:r>
              <a:rPr lang="en-US" dirty="0"/>
              <a:t>URL Filtering</a:t>
            </a:r>
          </a:p>
          <a:p>
            <a:r>
              <a:rPr lang="en-US" dirty="0" err="1"/>
              <a:t>HoneyPots</a:t>
            </a:r>
            <a:r>
              <a:rPr lang="en-US" dirty="0"/>
              <a:t> and </a:t>
            </a:r>
            <a:r>
              <a:rPr lang="en-US" dirty="0" err="1"/>
              <a:t>HoneyNets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7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8C2D-2993-926B-4668-C530D6ED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FF58-1A25-3490-E928-EF74337A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is the “handling” of cyber security events</a:t>
            </a:r>
          </a:p>
          <a:p>
            <a:endParaRPr lang="en-US" dirty="0"/>
          </a:p>
          <a:p>
            <a:r>
              <a:rPr lang="en-US" dirty="0"/>
              <a:t>Events such as…</a:t>
            </a:r>
          </a:p>
          <a:p>
            <a:pPr lvl="1"/>
            <a:r>
              <a:rPr lang="en-US" dirty="0"/>
              <a:t>Unauthorized use of privileges</a:t>
            </a:r>
          </a:p>
          <a:p>
            <a:pPr lvl="1"/>
            <a:r>
              <a:rPr lang="en-US" dirty="0"/>
              <a:t>Access and Exfiltration of sensitive data</a:t>
            </a:r>
          </a:p>
          <a:p>
            <a:pPr lvl="1"/>
            <a:r>
              <a:rPr lang="en-US" dirty="0"/>
              <a:t>Malware entering your systems</a:t>
            </a:r>
          </a:p>
          <a:p>
            <a:pPr lvl="1"/>
            <a:endParaRPr lang="en-US" dirty="0"/>
          </a:p>
          <a:p>
            <a:r>
              <a:rPr lang="en-US" dirty="0"/>
              <a:t>Analysts may use tools such as </a:t>
            </a:r>
            <a:r>
              <a:rPr lang="en-US" dirty="0" err="1"/>
              <a:t>siems</a:t>
            </a:r>
            <a:r>
              <a:rPr lang="en-US" dirty="0"/>
              <a:t>, </a:t>
            </a:r>
            <a:r>
              <a:rPr lang="en-US" dirty="0" err="1"/>
              <a:t>edrs</a:t>
            </a:r>
            <a:r>
              <a:rPr lang="en-US" dirty="0"/>
              <a:t>, ids, </a:t>
            </a:r>
            <a:r>
              <a:rPr lang="en-US" dirty="0" err="1"/>
              <a:t>ips</a:t>
            </a:r>
            <a:r>
              <a:rPr lang="en-US" dirty="0"/>
              <a:t>…. to find events</a:t>
            </a:r>
          </a:p>
        </p:txBody>
      </p:sp>
    </p:spTree>
    <p:extLst>
      <p:ext uri="{BB962C8B-B14F-4D97-AF65-F5344CB8AC3E}">
        <p14:creationId xmlns:p14="http://schemas.microsoft.com/office/powerpoint/2010/main" val="403048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7B6-CC9F-FE1B-4EC0-FEDDD48B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MITRE ATTACK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7CF0C-953B-8322-FAA5-0A40B0DD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5560" y="1431897"/>
            <a:ext cx="4476182" cy="1224367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112203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477-9883-A817-4A77-8DB9E80B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ATT&amp;CK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542CB-26FA-7B3C-0117-FBFCBA589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559322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455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031E-E81E-FAD9-8F28-082BC250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ATT&amp;CK 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8CD7-AFBF-CBFE-9B9C-B02676EE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Detections and Analytics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Threat Intelligence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Adversary Emulation and </a:t>
            </a:r>
            <a:r>
              <a:rPr lang="en-US" dirty="0" err="1"/>
              <a:t>Redteaming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Assessment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27838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132C-A979-B3A1-4DF0-F366D56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Detection and Analytics</a:t>
            </a:r>
          </a:p>
        </p:txBody>
      </p:sp>
      <p:pic>
        <p:nvPicPr>
          <p:cNvPr id="16" name="Graphic 6" descr="Bar chart">
            <a:extLst>
              <a:ext uri="{FF2B5EF4-FFF2-40B4-BE49-F238E27FC236}">
                <a16:creationId xmlns:a16="http://schemas.microsoft.com/office/drawing/2014/main" id="{8DC3B598-D4DB-9E28-7DE8-26939F1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1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E724-E785-B569-C116-364E25C3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Detections</a:t>
            </a:r>
            <a:r>
              <a:rPr lang="en-US" dirty="0"/>
              <a:t> and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9CA-EC67-FDE6-3FA5-CA99C684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what data and search capabilities you have</a:t>
            </a:r>
          </a:p>
          <a:p>
            <a:endParaRPr lang="en-US" dirty="0"/>
          </a:p>
          <a:p>
            <a:r>
              <a:rPr lang="en-US" dirty="0"/>
              <a:t>One way to do this is to look at the </a:t>
            </a:r>
            <a:r>
              <a:rPr lang="en-US" u="sng" dirty="0"/>
              <a:t>Data Sources </a:t>
            </a:r>
            <a:r>
              <a:rPr lang="en-US" dirty="0"/>
              <a:t>listed for each ATT&amp;CK technique.</a:t>
            </a:r>
          </a:p>
          <a:p>
            <a:endParaRPr lang="en-US" dirty="0"/>
          </a:p>
          <a:p>
            <a:r>
              <a:rPr lang="en-US" dirty="0"/>
              <a:t>Common Sources used for many detections…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Process and process command line monitoring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File and registry monitoring (Sysmon, Windows Event Logs)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Authentication Logs (DC Logs, events)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Packet Capture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C4FF-D5AC-C737-C37D-282308CE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F70C9-21A2-433C-4BF7-BD47EBF6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Click 1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F73BF-0DB3-36B1-8030-FC2111DAF19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3B99B-3EE4-115C-1248-085D9E65D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Click 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B266E-C241-9775-0080-04C5E0CF6D2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AB3984-59C2-7E2A-CEA1-4C5DB072B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Click 3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DA0CCB-EC67-2BD7-C93D-B63F552696F5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08533-2152-D9D3-0119-07CE904CC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98" y="2571751"/>
            <a:ext cx="2962275" cy="3589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838E8-BFD1-9779-1375-73C7E0B2A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441" y="2571750"/>
            <a:ext cx="2927350" cy="3589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F48B1A-AE88-3F05-0BBE-374636C22F49}"/>
              </a:ext>
            </a:extLst>
          </p:cNvPr>
          <p:cNvSpPr txBox="1"/>
          <p:nvPr/>
        </p:nvSpPr>
        <p:spPr>
          <a:xfrm>
            <a:off x="4577441" y="6308209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*DS stands for data source*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0026BA-175D-64B1-6B9E-2E6DC2431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84" y="2571751"/>
            <a:ext cx="2962275" cy="36149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DEC1FE5-8B9C-F2AE-2CA3-A0CA071941EC}"/>
              </a:ext>
            </a:extLst>
          </p:cNvPr>
          <p:cNvSpPr/>
          <p:nvPr/>
        </p:nvSpPr>
        <p:spPr>
          <a:xfrm>
            <a:off x="9673050" y="3704619"/>
            <a:ext cx="324740" cy="196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CE43E7-9126-4A02-FAF2-0057C05EABA5}"/>
              </a:ext>
            </a:extLst>
          </p:cNvPr>
          <p:cNvSpPr/>
          <p:nvPr/>
        </p:nvSpPr>
        <p:spPr>
          <a:xfrm>
            <a:off x="4587994" y="3907767"/>
            <a:ext cx="2849525" cy="75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69E-04C4-E127-8850-087A4B8C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</a:p>
        </p:txBody>
      </p:sp>
      <p:sp>
        <p:nvSpPr>
          <p:cNvPr id="307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business analytics? Using data to improve business outcomes | CIO">
            <a:extLst>
              <a:ext uri="{FF2B5EF4-FFF2-40B4-BE49-F238E27FC236}">
                <a16:creationId xmlns:a16="http://schemas.microsoft.com/office/drawing/2014/main" id="{0C24DBC1-C16A-B6CD-112E-38D870D5C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r="4174" b="2"/>
          <a:stretch/>
        </p:blipFill>
        <p:spPr bwMode="auto">
          <a:xfrm>
            <a:off x="1131172" y="2268111"/>
            <a:ext cx="4187222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491C-C049-0079-8805-2EFBBFF5B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dirty="0"/>
              <a:t>Collect data into a SIEM to run analytics against it</a:t>
            </a:r>
          </a:p>
          <a:p>
            <a:endParaRPr lang="en-US" dirty="0"/>
          </a:p>
          <a:p>
            <a:r>
              <a:rPr lang="en-US" dirty="0"/>
              <a:t>Create custom analytics or use a repo!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https://car.mitre.org/analytics/</a:t>
            </a:r>
            <a:r>
              <a:rPr lang="en-US" dirty="0"/>
              <a:t> - MITRE Cyber Analytics</a:t>
            </a:r>
          </a:p>
        </p:txBody>
      </p:sp>
    </p:spTree>
    <p:extLst>
      <p:ext uri="{BB962C8B-B14F-4D97-AF65-F5344CB8AC3E}">
        <p14:creationId xmlns:p14="http://schemas.microsoft.com/office/powerpoint/2010/main" val="261768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F1FD-7E84-7D51-7038-B5BC6AB9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ED53-8107-5132-7D2D-FC163EB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analytics is a tuning process…</a:t>
            </a:r>
          </a:p>
          <a:p>
            <a:pPr marL="0" indent="0">
              <a:buNone/>
            </a:pPr>
            <a:r>
              <a:rPr lang="en-US" b="1" i="1" u="sng" dirty="0"/>
              <a:t>Too many alerts is just as bad as no alerts!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09C0B-E79C-61F8-EB5A-8929BCB1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3153155"/>
            <a:ext cx="8803205" cy="27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0A016-0A7D-4F07-AD64-69D25C724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B5778-2699-4B33-C345-2D20E1B1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Threat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500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4F869-9439-7249-60C2-3AC5F116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Threat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8B8B-38E4-3DA8-1102-99E524B1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Know what the enemy is doing</a:t>
            </a:r>
          </a:p>
          <a:p>
            <a:pPr lvl="1"/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Use that information to make plans</a:t>
            </a:r>
          </a:p>
          <a:p>
            <a:pPr lvl="1"/>
            <a:endParaRPr lang="en-US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Pick a group, start countering their plays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34D0C21E-C321-F3AD-22AD-4647A897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824" y="2474168"/>
            <a:ext cx="2843942" cy="2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8B04-49DF-247E-C1F1-463A09496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232" y="4464028"/>
            <a:ext cx="10429568" cy="1641490"/>
          </a:xfrm>
        </p:spPr>
        <p:txBody>
          <a:bodyPr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C5169-947C-8D4F-84A5-897359AEC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2" y="3786809"/>
            <a:ext cx="10429567" cy="661591"/>
          </a:xfrm>
        </p:spPr>
        <p:txBody>
          <a:bodyPr>
            <a:normAutofit/>
          </a:bodyPr>
          <a:lstStyle/>
          <a:p>
            <a:r>
              <a:rPr lang="en-US" dirty="0"/>
              <a:t>Cyber Kill Chain, and </a:t>
            </a:r>
            <a:r>
              <a:rPr lang="en-US" dirty="0" err="1"/>
              <a:t>Mitre</a:t>
            </a:r>
            <a:r>
              <a:rPr lang="en-US" dirty="0"/>
              <a:t> Frameworks</a:t>
            </a:r>
          </a:p>
        </p:txBody>
      </p:sp>
      <p:sp>
        <p:nvSpPr>
          <p:cNvPr id="1031" name="Rounded Rectangle 12">
            <a:extLst>
              <a:ext uri="{FF2B5EF4-FFF2-40B4-BE49-F238E27FC236}">
                <a16:creationId xmlns:a16="http://schemas.microsoft.com/office/drawing/2014/main" id="{CE80B758-F788-4251-BA6E-92ADA92E5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7070" y="645981"/>
            <a:ext cx="5871775" cy="3048394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ireframe 3D models - Sketchfab">
            <a:extLst>
              <a:ext uri="{FF2B5EF4-FFF2-40B4-BE49-F238E27FC236}">
                <a16:creationId xmlns:a16="http://schemas.microsoft.com/office/drawing/2014/main" id="{141C4DE9-A261-D085-3903-0EC65323F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12323"/>
          <a:stretch/>
        </p:blipFill>
        <p:spPr bwMode="auto">
          <a:xfrm>
            <a:off x="5697110" y="969928"/>
            <a:ext cx="5231695" cy="2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83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FF9F-24E8-405A-7A0B-01611BE9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Intelligence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18515-E110-745B-4BEC-83646337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845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BE70F-E406-FD1C-0FFB-FFB63B25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91" y="1666589"/>
            <a:ext cx="6560597" cy="4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F224-E930-D08A-0E7B-254FBB61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/>
              <a:t>The other stuff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DDCA347-E366-3ED5-89AF-5B4A9915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 dirty="0"/>
              <a:t>Adversary Emulation and </a:t>
            </a:r>
            <a:r>
              <a:rPr lang="en-US" dirty="0" err="1"/>
              <a:t>Redteaming</a:t>
            </a:r>
            <a:endParaRPr lang="en-US" dirty="0"/>
          </a:p>
          <a:p>
            <a:r>
              <a:rPr lang="en-US" dirty="0"/>
              <a:t>Assessment and Engineering</a:t>
            </a:r>
          </a:p>
          <a:p>
            <a:endParaRPr lang="en-US" dirty="0"/>
          </a:p>
          <a:p>
            <a:r>
              <a:rPr lang="en-US" dirty="0"/>
              <a:t>These are basically the same as threat intelligence, just the perspective is changed (</a:t>
            </a:r>
            <a:r>
              <a:rPr lang="en-US" dirty="0" err="1"/>
              <a:t>RedTeam</a:t>
            </a:r>
            <a:r>
              <a:rPr lang="en-US" dirty="0"/>
              <a:t>, </a:t>
            </a:r>
            <a:r>
              <a:rPr lang="en-US" dirty="0" err="1"/>
              <a:t>BlueTeam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Focus on techniques, and coverage instead of APT’s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4" descr="Complex maths formulae on a blackboard">
            <a:extLst>
              <a:ext uri="{FF2B5EF4-FFF2-40B4-BE49-F238E27FC236}">
                <a16:creationId xmlns:a16="http://schemas.microsoft.com/office/drawing/2014/main" id="{509AB05C-C831-EC2B-ECB1-E79414EC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5" r="1992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7DD-8D93-2140-1486-9372385C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 If I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6303-42F3-8C9B-2D3F-E72EB6AE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simple analytic for Windows RDP</a:t>
            </a:r>
          </a:p>
          <a:p>
            <a:pPr marL="0" indent="0">
              <a:buNone/>
            </a:pPr>
            <a:r>
              <a:rPr lang="en-US" dirty="0"/>
              <a:t>https://attack.mitre.org/techniques/T1021/001/</a:t>
            </a:r>
          </a:p>
        </p:txBody>
      </p:sp>
    </p:spTree>
    <p:extLst>
      <p:ext uri="{BB962C8B-B14F-4D97-AF65-F5344CB8AC3E}">
        <p14:creationId xmlns:p14="http://schemas.microsoft.com/office/powerpoint/2010/main" val="34532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F10-B159-9F87-DE85-633ACD6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7FA0-B4E5-9A31-B629-E11452E8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Cyber Kill Chain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https://www.lockheedmartin.com/en-us/capabilities/cyber/cyber-kill-chain.html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https://www.youtube.com/watch?v=LqCbpiDyN8o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https://www.dropbox.com/s/pc4tzk1hgqlhu1e/Chapter%201%20-%20Kill%20Chain.docx?dl=0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MITRE ATT&amp;CK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https://attack.mitre.org/</a:t>
            </a:r>
            <a:r>
              <a:rPr lang="en-US" sz="2400" dirty="0"/>
              <a:t> - Main </a:t>
            </a:r>
            <a:r>
              <a:rPr lang="en-US" sz="2400" dirty="0" err="1"/>
              <a:t>Mitre</a:t>
            </a:r>
            <a:r>
              <a:rPr lang="en-US" sz="2400" dirty="0"/>
              <a:t> webpage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https://medium.com/mitre-attack/getting-started-with-attack-detection-a8e49e4960d0</a:t>
            </a:r>
            <a:r>
              <a:rPr lang="en-US" sz="2400" dirty="0"/>
              <a:t> – Blog explaining how to use MITRE Framework</a:t>
            </a:r>
          </a:p>
          <a:p>
            <a:pPr marL="0" indent="0">
              <a:buNone/>
            </a:pPr>
            <a:r>
              <a:rPr lang="en-US" sz="2400" dirty="0">
                <a:hlinkClick r:id="rId7"/>
              </a:rPr>
              <a:t>https://car.mitre.org/analytics/</a:t>
            </a:r>
            <a:r>
              <a:rPr lang="en-US" sz="2400" dirty="0"/>
              <a:t>   - Analytic Repositories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45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B79AE-60B9-61C7-7A96-452191B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APTS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D7FD-97B3-E8B1-E8C9-0868110F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Advanced Persistence Threats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Organized groups of hackers with resources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Examples Include…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Equation Group – NSA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Lazarus Group – Dropped WannaCry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2057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onymous - Home | Facebook">
            <a:extLst>
              <a:ext uri="{FF2B5EF4-FFF2-40B4-BE49-F238E27FC236}">
                <a16:creationId xmlns:a16="http://schemas.microsoft.com/office/drawing/2014/main" id="{73263727-736C-FDDD-6E50-D9263967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6824" y="2474168"/>
            <a:ext cx="2843942" cy="28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4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5C8B-D776-C13C-C95B-722FBEDF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Cyber Kill Chain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DD94BE5-FAAC-F356-B654-7658085A4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960485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94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Cyber Kill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</p:spTree>
    <p:extLst>
      <p:ext uri="{BB962C8B-B14F-4D97-AF65-F5344CB8AC3E}">
        <p14:creationId xmlns:p14="http://schemas.microsoft.com/office/powerpoint/2010/main" val="40845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the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8A11934-864E-3BFA-C148-6ADCF96E1340}"/>
              </a:ext>
            </a:extLst>
          </p:cNvPr>
          <p:cNvSpPr/>
          <p:nvPr/>
        </p:nvSpPr>
        <p:spPr>
          <a:xfrm>
            <a:off x="5499279" y="3052293"/>
            <a:ext cx="1455313" cy="106894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FBE2B7-46DF-DC1F-6CA3-D0F5210C4B95}"/>
              </a:ext>
            </a:extLst>
          </p:cNvPr>
          <p:cNvCxnSpPr>
            <a:cxnSpLocks/>
          </p:cNvCxnSpPr>
          <p:nvPr/>
        </p:nvCxnSpPr>
        <p:spPr>
          <a:xfrm flipH="1">
            <a:off x="6351241" y="2227882"/>
            <a:ext cx="1206701" cy="25500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569C23-521B-27B4-D464-F61B5BEC7E7F}"/>
              </a:ext>
            </a:extLst>
          </p:cNvPr>
          <p:cNvSpPr/>
          <p:nvPr/>
        </p:nvSpPr>
        <p:spPr>
          <a:xfrm>
            <a:off x="822108" y="4502344"/>
            <a:ext cx="1066048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Breaking the chain at any stage stops the attack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DB3529-4A6B-C7D7-876C-34B5A575F062}"/>
              </a:ext>
            </a:extLst>
          </p:cNvPr>
          <p:cNvSpPr/>
          <p:nvPr/>
        </p:nvSpPr>
        <p:spPr>
          <a:xfrm>
            <a:off x="6659418" y="2623127"/>
            <a:ext cx="4830618" cy="1588655"/>
          </a:xfrm>
          <a:custGeom>
            <a:avLst/>
            <a:gdLst>
              <a:gd name="connsiteX0" fmla="*/ 4821382 w 4830618"/>
              <a:gd name="connsiteY0" fmla="*/ 0 h 1588655"/>
              <a:gd name="connsiteX1" fmla="*/ 748146 w 4830618"/>
              <a:gd name="connsiteY1" fmla="*/ 9237 h 1588655"/>
              <a:gd name="connsiteX2" fmla="*/ 0 w 4830618"/>
              <a:gd name="connsiteY2" fmla="*/ 1588655 h 1588655"/>
              <a:gd name="connsiteX3" fmla="*/ 4830618 w 4830618"/>
              <a:gd name="connsiteY3" fmla="*/ 1579418 h 1588655"/>
              <a:gd name="connsiteX4" fmla="*/ 4821382 w 4830618"/>
              <a:gd name="connsiteY4" fmla="*/ 0 h 158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0618" h="1588655">
                <a:moveTo>
                  <a:pt x="4821382" y="0"/>
                </a:moveTo>
                <a:lnTo>
                  <a:pt x="748146" y="9237"/>
                </a:lnTo>
                <a:lnTo>
                  <a:pt x="0" y="1588655"/>
                </a:lnTo>
                <a:lnTo>
                  <a:pt x="4830618" y="1579418"/>
                </a:lnTo>
                <a:cubicBezTo>
                  <a:pt x="4827539" y="1052945"/>
                  <a:pt x="4824461" y="526473"/>
                  <a:pt x="4821382" y="0"/>
                </a:cubicBezTo>
                <a:close/>
              </a:path>
            </a:pathLst>
          </a:custGeom>
          <a:solidFill>
            <a:schemeClr val="tx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Attackers are attempting to find good targets and information about your organization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include…</a:t>
            </a:r>
          </a:p>
          <a:p>
            <a:pPr marL="457200" lvl="1" indent="0">
              <a:buNone/>
            </a:pPr>
            <a:r>
              <a:rPr lang="en-US" dirty="0"/>
              <a:t>Harvesting info on employees</a:t>
            </a:r>
          </a:p>
          <a:p>
            <a:pPr lvl="2"/>
            <a:r>
              <a:rPr lang="en-US" dirty="0"/>
              <a:t>Emails, Facebook, Phone numbers, </a:t>
            </a:r>
            <a:r>
              <a:rPr lang="en-US" dirty="0" err="1"/>
              <a:t>etc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Details about your webserver</a:t>
            </a:r>
          </a:p>
          <a:p>
            <a:pPr lvl="2"/>
            <a:r>
              <a:rPr lang="en-US" dirty="0"/>
              <a:t>Frameworks, Locations, Services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Really anything that they can leverage against you…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23" y="4816475"/>
            <a:ext cx="175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Reconnaissance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500"/>
              <a:t>Mitigations are </a:t>
            </a:r>
            <a:r>
              <a:rPr lang="en-US" sz="1500" u="sng"/>
              <a:t>often cheap but take a lot of time</a:t>
            </a:r>
            <a:r>
              <a:rPr lang="en-US" sz="1500"/>
              <a:t>…</a:t>
            </a:r>
          </a:p>
          <a:p>
            <a:pPr marL="457200" lvl="1" indent="0">
              <a:buNone/>
            </a:pPr>
            <a:endParaRPr lang="en-US" sz="1500"/>
          </a:p>
          <a:p>
            <a:pPr lvl="1"/>
            <a:r>
              <a:rPr lang="en-US" sz="1500"/>
              <a:t>Limit sensitive information broadcast to the internet</a:t>
            </a:r>
            <a:br>
              <a:rPr lang="en-US" sz="1500"/>
            </a:br>
            <a:endParaRPr lang="en-US" sz="1500"/>
          </a:p>
          <a:p>
            <a:pPr lvl="1"/>
            <a:r>
              <a:rPr lang="en-US" sz="1500"/>
              <a:t>Use Firewalls, </a:t>
            </a:r>
            <a:r>
              <a:rPr lang="en-US" sz="1500" err="1"/>
              <a:t>Siems</a:t>
            </a:r>
            <a:r>
              <a:rPr lang="en-US" sz="1500"/>
              <a:t>, </a:t>
            </a:r>
            <a:r>
              <a:rPr lang="en-US" sz="1500" err="1"/>
              <a:t>etc</a:t>
            </a:r>
            <a:r>
              <a:rPr lang="en-US" sz="1500"/>
              <a:t> to stop attackers from scanning networks</a:t>
            </a:r>
          </a:p>
          <a:p>
            <a:pPr marL="457200" lvl="1" indent="0">
              <a:buNone/>
            </a:pPr>
            <a:endParaRPr lang="en-US" sz="1500"/>
          </a:p>
          <a:p>
            <a:pPr lvl="1"/>
            <a:r>
              <a:rPr lang="en-US" sz="1500"/>
              <a:t>Train employees not to give out information on the company on social media</a:t>
            </a:r>
          </a:p>
          <a:p>
            <a:pPr lvl="1"/>
            <a:endParaRPr lang="en-US" sz="1500"/>
          </a:p>
          <a:p>
            <a:pPr lvl="1"/>
            <a:r>
              <a:rPr lang="en-US" sz="1500"/>
              <a:t>Basically, find all the information about your organization - </a:t>
            </a:r>
          </a:p>
          <a:p>
            <a:pPr marL="457200" lvl="1" indent="0">
              <a:buNone/>
            </a:pPr>
            <a:r>
              <a:rPr lang="en-US" sz="1500"/>
              <a:t>    -available online, and remove anything sensitive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" r="-1" b="-2"/>
          <a:stretch/>
        </p:blipFill>
        <p:spPr>
          <a:xfrm>
            <a:off x="7922922" y="1924505"/>
            <a:ext cx="3354676" cy="3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646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6e221b3e-7b12-4d78-bd9f-e68c3fbc1d3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EB2FEA-A9CA-4E44-94E2-3BDA5F289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326</TotalTime>
  <Words>972</Words>
  <Application>Microsoft Office PowerPoint</Application>
  <PresentationFormat>Widescreen</PresentationFormat>
  <Paragraphs>186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Depth</vt:lpstr>
      <vt:lpstr>Intro to Incidence Response</vt:lpstr>
      <vt:lpstr>What is IR?</vt:lpstr>
      <vt:lpstr>The Basics</vt:lpstr>
      <vt:lpstr>APTS</vt:lpstr>
      <vt:lpstr>The Cyber Kill Chain</vt:lpstr>
      <vt:lpstr>The Cyber Kill Chain</vt:lpstr>
      <vt:lpstr>Break the Chain</vt:lpstr>
      <vt:lpstr>Reconnaissance</vt:lpstr>
      <vt:lpstr>Reconnaissance - Mitigations</vt:lpstr>
      <vt:lpstr>Weaponization</vt:lpstr>
      <vt:lpstr>Weaponization-Mitigations</vt:lpstr>
      <vt:lpstr>Delivery</vt:lpstr>
      <vt:lpstr>Delivery – Mitigations </vt:lpstr>
      <vt:lpstr>Exploitation</vt:lpstr>
      <vt:lpstr>Exploitation – Mitigations </vt:lpstr>
      <vt:lpstr>Installation</vt:lpstr>
      <vt:lpstr>Installation - Mitigations</vt:lpstr>
      <vt:lpstr>C &amp; C</vt:lpstr>
      <vt:lpstr>Installation - Mitigations</vt:lpstr>
      <vt:lpstr>MITRE ATTACK</vt:lpstr>
      <vt:lpstr>ATT&amp;CK</vt:lpstr>
      <vt:lpstr>ATT&amp;CK common use cases</vt:lpstr>
      <vt:lpstr>Detection and Analytics</vt:lpstr>
      <vt:lpstr>Detections and Analytics</vt:lpstr>
      <vt:lpstr>Data Sources Example</vt:lpstr>
      <vt:lpstr>Detections and Analytics</vt:lpstr>
      <vt:lpstr>Detections and Analytics</vt:lpstr>
      <vt:lpstr>Threat Intelligence</vt:lpstr>
      <vt:lpstr>Threat Intelligence</vt:lpstr>
      <vt:lpstr>Threat Intelligence</vt:lpstr>
      <vt:lpstr>The other stuff</vt:lpstr>
      <vt:lpstr>Demo? If I have time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Incidence Response</dc:title>
  <dc:creator>Szwoch, Maciej Cezary</dc:creator>
  <cp:lastModifiedBy>Szwoch, Maciej Cezary</cp:lastModifiedBy>
  <cp:revision>2</cp:revision>
  <dcterms:created xsi:type="dcterms:W3CDTF">2022-10-04T00:34:44Z</dcterms:created>
  <dcterms:modified xsi:type="dcterms:W3CDTF">2022-10-04T06:01:25Z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